
<file path=[Content_Types].xml><?xml version="1.0" encoding="utf-8"?>
<Types xmlns="http://schemas.openxmlformats.org/package/2006/content-types">
  <Default Extension="avi" ContentType="video/x-msvideo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5" r:id="rId6"/>
    <p:sldId id="261" r:id="rId7"/>
    <p:sldId id="263" r:id="rId8"/>
    <p:sldId id="266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goago" initials="E" lastIdx="1" clrIdx="0">
    <p:extLst>
      <p:ext uri="{19B8F6BF-5375-455C-9EA6-DF929625EA0E}">
        <p15:presenceInfo xmlns:p15="http://schemas.microsoft.com/office/powerpoint/2012/main" userId="Egoag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 varScale="1">
        <p:scale>
          <a:sx n="172" d="100"/>
          <a:sy n="172" d="100"/>
        </p:scale>
        <p:origin x="216" y="11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0f6a7db11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0f6a7db11_1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b0f6a7db11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b0f6a7db11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b0f6a7db1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b0f6a7db1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161253b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b161253b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tx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827170" y="1396340"/>
            <a:ext cx="5489660" cy="120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7BB534"/>
                </a:solidFill>
              </a:rPr>
              <a:t>Eye tracking with CNN</a:t>
            </a:r>
            <a:endParaRPr sz="3600" dirty="0">
              <a:solidFill>
                <a:srgbClr val="7BB534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44100" y="2683275"/>
            <a:ext cx="8455800" cy="12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 dirty="0">
                <a:solidFill>
                  <a:schemeClr val="accent2">
                    <a:lumMod val="50000"/>
                  </a:schemeClr>
                </a:solidFill>
              </a:rPr>
              <a:t>Ágoston Csehi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(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Guszti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)</a:t>
            </a:r>
            <a:endParaRPr lang="hu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/>
            <a:r>
              <a:rPr lang="hu-HU" sz="1800" dirty="0">
                <a:solidFill>
                  <a:schemeClr val="accent2">
                    <a:lumMod val="50000"/>
                  </a:schemeClr>
                </a:solidFill>
              </a:rPr>
              <a:t>AIT Deep </a:t>
            </a:r>
            <a:r>
              <a:rPr lang="hu-HU" sz="1800" dirty="0" err="1">
                <a:solidFill>
                  <a:schemeClr val="accent2">
                    <a:lumMod val="50000"/>
                  </a:schemeClr>
                </a:solidFill>
              </a:rPr>
              <a:t>Learning</a:t>
            </a:r>
            <a:r>
              <a:rPr lang="hu-HU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hu-HU" sz="1800" dirty="0" err="1">
                <a:solidFill>
                  <a:schemeClr val="accent2">
                    <a:lumMod val="50000"/>
                  </a:schemeClr>
                </a:solidFill>
              </a:rPr>
              <a:t>course</a:t>
            </a:r>
            <a:r>
              <a:rPr lang="hu-HU" sz="1800" dirty="0">
                <a:solidFill>
                  <a:schemeClr val="accent2">
                    <a:lumMod val="50000"/>
                  </a:schemeClr>
                </a:solidFill>
              </a:rPr>
              <a:t> 2021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/1</a:t>
            </a:r>
            <a:endParaRPr lang="hu-HU" sz="18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271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 sz="3600" dirty="0">
                <a:solidFill>
                  <a:srgbClr val="7BB534"/>
                </a:solidFill>
              </a:rPr>
              <a:t>Task</a:t>
            </a:r>
            <a:endParaRPr sz="3600" dirty="0">
              <a:solidFill>
                <a:srgbClr val="7BB534"/>
              </a:solidFill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2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lnSpc>
                <a:spcPct val="100000"/>
              </a:lnSpc>
              <a:buSzPts val="2800"/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2">
                    <a:lumMod val="50000"/>
                  </a:schemeClr>
                </a:solidFill>
              </a:rPr>
              <a:t>Eye position</a:t>
            </a:r>
            <a:endParaRPr sz="2800" dirty="0">
              <a:solidFill>
                <a:schemeClr val="accent2">
                  <a:lumMod val="50000"/>
                </a:schemeClr>
              </a:solidFill>
            </a:endParaRPr>
          </a:p>
          <a:p>
            <a:pPr indent="-457200">
              <a:lnSpc>
                <a:spcPct val="100000"/>
              </a:lnSpc>
              <a:buSzPts val="2800"/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2">
                    <a:lumMod val="50000"/>
                  </a:schemeClr>
                </a:solidFill>
              </a:rPr>
              <a:t>Regression</a:t>
            </a:r>
            <a:endParaRPr sz="2800" dirty="0">
              <a:solidFill>
                <a:schemeClr val="accent2">
                  <a:lumMod val="50000"/>
                </a:schemeClr>
              </a:solidFill>
            </a:endParaRPr>
          </a:p>
          <a:p>
            <a:pPr indent="-457200">
              <a:lnSpc>
                <a:spcPct val="100000"/>
              </a:lnSpc>
              <a:buSzPts val="2800"/>
              <a:buFont typeface="Wingdings" panose="05000000000000000000" pitchFamily="2" charset="2"/>
              <a:buChar char="§"/>
            </a:pPr>
            <a:r>
              <a:rPr lang="hu" sz="2800" dirty="0">
                <a:solidFill>
                  <a:schemeClr val="accent2">
                    <a:lumMod val="50000"/>
                  </a:schemeClr>
                </a:solidFill>
              </a:rPr>
              <a:t>2D</a:t>
            </a:r>
            <a:r>
              <a:rPr lang="en-US" sz="2800" dirty="0">
                <a:solidFill>
                  <a:schemeClr val="accent2">
                    <a:lumMod val="50000"/>
                  </a:schemeClr>
                </a:solidFill>
              </a:rPr>
              <a:t>-3D</a:t>
            </a:r>
            <a:endParaRPr sz="28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1D9A39D6-04ED-400E-8552-C74A65D74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291" y="1015050"/>
            <a:ext cx="2550844" cy="341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3600" dirty="0" err="1">
                <a:solidFill>
                  <a:srgbClr val="7BB534"/>
                </a:solidFill>
              </a:rPr>
              <a:t>GazeCapture</a:t>
            </a:r>
            <a:br>
              <a:rPr lang="en-US" sz="3600" dirty="0">
                <a:solidFill>
                  <a:srgbClr val="B8CDD0"/>
                </a:solidFill>
              </a:rPr>
            </a:br>
            <a:endParaRPr sz="3600" dirty="0">
              <a:solidFill>
                <a:srgbClr val="7BB53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rgbClr val="7BB534"/>
              </a:solidFill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11700" y="1463600"/>
            <a:ext cx="8520600" cy="24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1,490,959 frames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Apple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Metadata: positions, frame sizes…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~150GB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Char char="●"/>
            </a:pPr>
            <a:endParaRPr lang="en-US" sz="2400" dirty="0">
              <a:solidFill>
                <a:srgbClr val="B8CDD0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Char char="●"/>
            </a:pPr>
            <a:endParaRPr lang="en-US" sz="2400" dirty="0">
              <a:solidFill>
                <a:srgbClr val="B8CDD0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Char char="●"/>
            </a:pPr>
            <a:endParaRPr sz="2400" dirty="0">
              <a:solidFill>
                <a:srgbClr val="B8CDD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 sz="3600" dirty="0">
                <a:solidFill>
                  <a:srgbClr val="7BB534"/>
                </a:solidFill>
              </a:rPr>
              <a:t>Preprocessing</a:t>
            </a:r>
            <a:endParaRPr sz="3600" dirty="0">
              <a:solidFill>
                <a:srgbClr val="7BB534"/>
              </a:solidFill>
            </a:endParaRPr>
          </a:p>
        </p:txBody>
      </p:sp>
      <p:sp>
        <p:nvSpPr>
          <p:cNvPr id="4" name="Google Shape;70;p15">
            <a:extLst>
              <a:ext uri="{FF2B5EF4-FFF2-40B4-BE49-F238E27FC236}">
                <a16:creationId xmlns:a16="http://schemas.microsoft.com/office/drawing/2014/main" id="{B9B6ACB3-20B4-45B7-9819-81A7BFDC63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463600"/>
            <a:ext cx="8520600" cy="30008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Resizing 256x256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CSV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(augmentation</a:t>
            </a:r>
            <a:r>
              <a:rPr lang="hu-HU" sz="2400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discussed</a:t>
            </a:r>
            <a:r>
              <a:rPr lang="hu-HU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hu-HU" sz="2400" dirty="0" err="1">
                <a:solidFill>
                  <a:schemeClr val="accent2">
                    <a:lumMod val="50000"/>
                  </a:schemeClr>
                </a:solidFill>
              </a:rPr>
              <a:t>later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)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Decompression-compression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Char char="●"/>
            </a:pPr>
            <a:endParaRPr lang="en-US" sz="2400" dirty="0">
              <a:solidFill>
                <a:srgbClr val="B8CDD0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Char char="●"/>
            </a:pPr>
            <a:endParaRPr sz="2400" dirty="0">
              <a:solidFill>
                <a:srgbClr val="B8CDD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7BB534"/>
                </a:solidFill>
              </a:rPr>
              <a:t>Network</a:t>
            </a:r>
            <a:endParaRPr sz="3600" dirty="0">
              <a:solidFill>
                <a:srgbClr val="7BB534"/>
              </a:solidFill>
            </a:endParaRPr>
          </a:p>
        </p:txBody>
      </p:sp>
      <p:sp>
        <p:nvSpPr>
          <p:cNvPr id="4" name="Google Shape;70;p15">
            <a:extLst>
              <a:ext uri="{FF2B5EF4-FFF2-40B4-BE49-F238E27FC236}">
                <a16:creationId xmlns:a16="http://schemas.microsoft.com/office/drawing/2014/main" id="{B9B6ACB3-20B4-45B7-9819-81A7BFDC63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463600"/>
            <a:ext cx="8520600" cy="30008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hu-HU" sz="2400" dirty="0" err="1">
                <a:solidFill>
                  <a:schemeClr val="accent2">
                    <a:lumMod val="50000"/>
                  </a:schemeClr>
                </a:solidFill>
              </a:rPr>
              <a:t>Pooling</a:t>
            </a:r>
            <a:endParaRPr lang="hu-HU" sz="2400" dirty="0">
              <a:solidFill>
                <a:schemeClr val="accent2">
                  <a:lumMod val="50000"/>
                </a:schemeClr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hu-HU" sz="2400" dirty="0" err="1">
                <a:solidFill>
                  <a:schemeClr val="accent2">
                    <a:lumMod val="50000"/>
                  </a:schemeClr>
                </a:solidFill>
              </a:rPr>
              <a:t>Zero</a:t>
            </a:r>
            <a:r>
              <a:rPr lang="hu-HU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hu-HU" sz="2400" dirty="0" err="1">
                <a:solidFill>
                  <a:schemeClr val="accent2">
                    <a:lumMod val="50000"/>
                  </a:schemeClr>
                </a:solidFill>
              </a:rPr>
              <a:t>padding</a:t>
            </a:r>
            <a:endParaRPr lang="en-US" sz="2400" dirty="0">
              <a:solidFill>
                <a:schemeClr val="accent2">
                  <a:lumMod val="50000"/>
                </a:schemeClr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Depth</a:t>
            </a:r>
          </a:p>
          <a:p>
            <a:pPr marL="76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None/>
            </a:pPr>
            <a:endParaRPr lang="hu-HU" sz="2400" dirty="0">
              <a:solidFill>
                <a:srgbClr val="B8CDD0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Char char="●"/>
            </a:pPr>
            <a:endParaRPr lang="en-US" sz="2400" dirty="0">
              <a:solidFill>
                <a:srgbClr val="B8CDD0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Char char="●"/>
            </a:pPr>
            <a:endParaRPr lang="en-US" sz="2400" dirty="0">
              <a:solidFill>
                <a:srgbClr val="B8CDD0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Char char="●"/>
            </a:pPr>
            <a:endParaRPr sz="2400" dirty="0">
              <a:solidFill>
                <a:srgbClr val="B8CDD0"/>
              </a:solidFill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D27E1F0D-EEE3-4282-BEC7-94EDFA752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308" y="1177059"/>
            <a:ext cx="5122479" cy="328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792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>
                <a:solidFill>
                  <a:srgbClr val="7BB534"/>
                </a:solidFill>
              </a:rPr>
              <a:t>Evaluation</a:t>
            </a:r>
            <a:endParaRPr dirty="0">
              <a:solidFill>
                <a:srgbClr val="7BB534"/>
              </a:solidFill>
            </a:endParaRPr>
          </a:p>
        </p:txBody>
      </p:sp>
      <p:sp>
        <p:nvSpPr>
          <p:cNvPr id="4" name="Google Shape;70;p15">
            <a:extLst>
              <a:ext uri="{FF2B5EF4-FFF2-40B4-BE49-F238E27FC236}">
                <a16:creationId xmlns:a16="http://schemas.microsoft.com/office/drawing/2014/main" id="{308F09EF-22C7-45A7-93BE-F41C07A7B9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463600"/>
            <a:ext cx="8520600" cy="30008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hu-HU" sz="2400" dirty="0">
                <a:solidFill>
                  <a:schemeClr val="accent2">
                    <a:lumMod val="50000"/>
                  </a:schemeClr>
                </a:solidFill>
              </a:rPr>
              <a:t>Batch </a:t>
            </a:r>
            <a:r>
              <a:rPr lang="hu-HU" sz="2400" dirty="0" err="1">
                <a:solidFill>
                  <a:schemeClr val="accent2">
                    <a:lumMod val="50000"/>
                  </a:schemeClr>
                </a:solidFill>
              </a:rPr>
              <a:t>size</a:t>
            </a:r>
            <a:endParaRPr lang="hu-HU" sz="2400" dirty="0">
              <a:solidFill>
                <a:schemeClr val="accent2">
                  <a:lumMod val="50000"/>
                </a:schemeClr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hu-HU" sz="2400" dirty="0" err="1">
                <a:solidFill>
                  <a:schemeClr val="accent2">
                    <a:lumMod val="50000"/>
                  </a:schemeClr>
                </a:solidFill>
              </a:rPr>
              <a:t>Pooling</a:t>
            </a:r>
            <a:endParaRPr lang="hu-HU" sz="2400" dirty="0">
              <a:solidFill>
                <a:schemeClr val="accent2">
                  <a:lumMod val="50000"/>
                </a:schemeClr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hu-HU" sz="2400" dirty="0" err="1">
                <a:solidFill>
                  <a:schemeClr val="accent2">
                    <a:lumMod val="50000"/>
                  </a:schemeClr>
                </a:solidFill>
              </a:rPr>
              <a:t>Zero</a:t>
            </a:r>
            <a:r>
              <a:rPr lang="hu-HU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hu-HU" sz="2400" dirty="0" err="1">
                <a:solidFill>
                  <a:schemeClr val="accent2">
                    <a:lumMod val="50000"/>
                  </a:schemeClr>
                </a:solidFill>
              </a:rPr>
              <a:t>padding</a:t>
            </a:r>
            <a:endParaRPr lang="en-US" sz="2400" dirty="0">
              <a:solidFill>
                <a:srgbClr val="B8CDD0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Char char="●"/>
            </a:pPr>
            <a:endParaRPr sz="2400" dirty="0">
              <a:solidFill>
                <a:srgbClr val="B8CDD0"/>
              </a:solidFill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D84369DE-07C1-4D5E-BB5F-2B679BCAA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354" y="1334046"/>
            <a:ext cx="3648946" cy="3259932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45198837-A355-483B-AFF7-5A141A470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9163" y="1240717"/>
            <a:ext cx="2324191" cy="335326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0;p18">
            <a:extLst>
              <a:ext uri="{FF2B5EF4-FFF2-40B4-BE49-F238E27FC236}">
                <a16:creationId xmlns:a16="http://schemas.microsoft.com/office/drawing/2014/main" id="{831D75B1-72D9-40D6-AE6C-C2E3E0F4A6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>
                <a:solidFill>
                  <a:srgbClr val="7BB534"/>
                </a:solidFill>
              </a:rPr>
              <a:t>Demo</a:t>
            </a:r>
            <a:endParaRPr dirty="0">
              <a:solidFill>
                <a:srgbClr val="7BB534"/>
              </a:solidFill>
            </a:endParaRPr>
          </a:p>
        </p:txBody>
      </p:sp>
      <p:pic>
        <p:nvPicPr>
          <p:cNvPr id="2" name="resultNoMaxPoolEvenShorter">
            <a:hlinkClick r:id="" action="ppaction://media"/>
            <a:extLst>
              <a:ext uri="{FF2B5EF4-FFF2-40B4-BE49-F238E27FC236}">
                <a16:creationId xmlns:a16="http://schemas.microsoft.com/office/drawing/2014/main" id="{1B15636A-559A-4E25-BB4D-F89C1A5EBE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59876" y="731375"/>
            <a:ext cx="2165931" cy="3849488"/>
          </a:xfrm>
          <a:prstGeom prst="rect">
            <a:avLst/>
          </a:prstGeom>
        </p:spPr>
      </p:pic>
      <p:sp>
        <p:nvSpPr>
          <p:cNvPr id="5" name="Google Shape;70;p15">
            <a:extLst>
              <a:ext uri="{FF2B5EF4-FFF2-40B4-BE49-F238E27FC236}">
                <a16:creationId xmlns:a16="http://schemas.microsoft.com/office/drawing/2014/main" id="{C8B26C72-175B-43C5-B7F4-5C1E99C0D0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463600"/>
            <a:ext cx="8520600" cy="30008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Misconfiguration</a:t>
            </a:r>
          </a:p>
          <a:p>
            <a:pPr indent="-381000">
              <a:lnSpc>
                <a:spcPct val="150000"/>
              </a:lnSpc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hu-HU" sz="2400" dirty="0" err="1">
                <a:solidFill>
                  <a:schemeClr val="accent2">
                    <a:lumMod val="50000"/>
                  </a:schemeClr>
                </a:solidFill>
              </a:rPr>
              <a:t>Noisy</a:t>
            </a:r>
            <a:r>
              <a:rPr lang="hu-HU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hu-HU" sz="2400" dirty="0" err="1">
                <a:solidFill>
                  <a:schemeClr val="accent2">
                    <a:lumMod val="50000"/>
                  </a:schemeClr>
                </a:solidFill>
              </a:rPr>
              <a:t>training</a:t>
            </a:r>
            <a:r>
              <a:rPr lang="hu-HU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hu-HU" sz="2400" dirty="0" err="1">
                <a:solidFill>
                  <a:schemeClr val="accent2">
                    <a:lumMod val="50000"/>
                  </a:schemeClr>
                </a:solidFill>
              </a:rPr>
              <a:t>data</a:t>
            </a:r>
            <a:endParaRPr lang="en-US" sz="2400" dirty="0">
              <a:solidFill>
                <a:schemeClr val="accent2">
                  <a:lumMod val="50000"/>
                </a:schemeClr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CDD0"/>
              </a:buClr>
              <a:buSzPts val="24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A little cheat…</a:t>
            </a:r>
            <a:endParaRPr sz="24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305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8947B6-7228-4E00-A11A-07336BD31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536978"/>
            <a:ext cx="8520600" cy="5727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7BB534"/>
                </a:solidFill>
              </a:rPr>
              <a:t>Thank you for your attention!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1FBD960-7C02-4E40-94ED-CC6DAF381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2237173"/>
            <a:ext cx="8520600" cy="2331702"/>
          </a:xfrm>
        </p:spPr>
        <p:txBody>
          <a:bodyPr/>
          <a:lstStyle/>
          <a:p>
            <a:pPr marL="114300" indent="0" algn="ctr">
              <a:buNone/>
            </a:pPr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31106550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74</Words>
  <Application>Microsoft Office PowerPoint</Application>
  <PresentationFormat>Diavetítés a képernyőre (16:9 oldalarány)</PresentationFormat>
  <Paragraphs>34</Paragraphs>
  <Slides>8</Slides>
  <Notes>6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1" baseType="lpstr">
      <vt:lpstr>Arial</vt:lpstr>
      <vt:lpstr>Wingdings</vt:lpstr>
      <vt:lpstr>Simple Dark</vt:lpstr>
      <vt:lpstr>Eye tracking with CNN</vt:lpstr>
      <vt:lpstr>Task</vt:lpstr>
      <vt:lpstr>GazeCapture  </vt:lpstr>
      <vt:lpstr>Preprocessing</vt:lpstr>
      <vt:lpstr>Network</vt:lpstr>
      <vt:lpstr>Evaluation</vt:lpstr>
      <vt:lpstr>Demo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 Around the Corner</dc:title>
  <cp:lastModifiedBy>Egoago</cp:lastModifiedBy>
  <cp:revision>22</cp:revision>
  <dcterms:modified xsi:type="dcterms:W3CDTF">2021-05-11T15:12:57Z</dcterms:modified>
</cp:coreProperties>
</file>